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68" r:id="rId2"/>
    <p:sldMasterId id="2147483780" r:id="rId3"/>
    <p:sldMasterId id="2147483792" r:id="rId4"/>
  </p:sldMasterIdLst>
  <p:notesMasterIdLst>
    <p:notesMasterId r:id="rId24"/>
  </p:notesMasterIdLst>
  <p:sldIdLst>
    <p:sldId id="311" r:id="rId5"/>
    <p:sldId id="313" r:id="rId6"/>
    <p:sldId id="300" r:id="rId7"/>
    <p:sldId id="279" r:id="rId8"/>
    <p:sldId id="287" r:id="rId9"/>
    <p:sldId id="304" r:id="rId10"/>
    <p:sldId id="305" r:id="rId11"/>
    <p:sldId id="301" r:id="rId12"/>
    <p:sldId id="306" r:id="rId13"/>
    <p:sldId id="302" r:id="rId14"/>
    <p:sldId id="303" r:id="rId15"/>
    <p:sldId id="283" r:id="rId16"/>
    <p:sldId id="307" r:id="rId17"/>
    <p:sldId id="308" r:id="rId18"/>
    <p:sldId id="309" r:id="rId19"/>
    <p:sldId id="310" r:id="rId20"/>
    <p:sldId id="291" r:id="rId21"/>
    <p:sldId id="281" r:id="rId22"/>
    <p:sldId id="312" r:id="rId23"/>
  </p:sldIdLst>
  <p:sldSz cx="9144000" cy="6858000" type="screen4x3"/>
  <p:notesSz cx="6858000" cy="9144000"/>
  <p:embeddedFontLst>
    <p:embeddedFont>
      <p:font typeface="Franklin Gothic Medium" pitchFamily="34" charset="0"/>
      <p:regular r:id="rId25"/>
      <p:italic r:id="rId26"/>
    </p:embeddedFont>
    <p:embeddedFont>
      <p:font typeface="Tw Cen MT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unga" pitchFamily="34" charset="0"/>
      <p:regular r:id="rId35"/>
      <p:bold r:id="rId36"/>
    </p:embeddedFont>
    <p:embeddedFont>
      <p:font typeface="Franklin Gothic Book" pitchFamily="34" charset="0"/>
      <p:regular r:id="rId37"/>
      <p: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NikoshBAN" pitchFamily="2" charset="0"/>
      <p:regular r:id="rId43"/>
    </p:embeddedFont>
    <p:embeddedFont>
      <p:font typeface="Wingdings 2" pitchFamily="18" charset="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1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2438400"/>
            <a:ext cx="8763001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3810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এছাড়া ও আরো কিছু সংখ্যা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378" y="1956137"/>
            <a:ext cx="15488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.576</a:t>
            </a:r>
            <a:endParaRPr lang="en-US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769" y="3810000"/>
            <a:ext cx="27152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-.566….</a:t>
            </a:r>
            <a:endParaRPr lang="en-US" sz="1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848" y="2971800"/>
            <a:ext cx="3010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.123456……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4098" name="Picture 2" descr="E:\digital trainning\saifur pic\images 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200"/>
            <a:ext cx="1143000" cy="12192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419600" y="2133600"/>
            <a:ext cx="914400" cy="685800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600" y="3124200"/>
            <a:ext cx="914400" cy="685800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19600" y="4267200"/>
            <a:ext cx="914400" cy="685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419600" y="5486400"/>
            <a:ext cx="914400" cy="6858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00800" y="1295400"/>
            <a:ext cx="1752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7000" y="4191000"/>
            <a:ext cx="1752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অসীম পর্যন্ত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77000" y="3200400"/>
            <a:ext cx="1752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অসীম পর্যন্ত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77000" y="5486400"/>
            <a:ext cx="1752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2171700"/>
            <a:ext cx="1752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সসীম পর্যন্ত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10768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.123456……….</a:t>
            </a:r>
            <a:endParaRPr lang="en-US" sz="4000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331" y="1934568"/>
            <a:ext cx="2855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-.5666….</a:t>
            </a:r>
            <a:endParaRPr lang="en-US" sz="40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3327776"/>
            <a:ext cx="3200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দশমিকের পর ভিন্ন ভিন্ন সংখ্যা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4275" y="357116"/>
            <a:ext cx="3525365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পর্যন্ত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1200" y="3306168"/>
            <a:ext cx="3200400" cy="707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দশমিকের পর নির্র্দিষ্ট  সংখ্যক সংখ্যা থাকবে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Left-Up Arrow 16"/>
          <p:cNvSpPr/>
          <p:nvPr/>
        </p:nvSpPr>
        <p:spPr>
          <a:xfrm flipH="1">
            <a:off x="381000" y="3175376"/>
            <a:ext cx="685800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Up Arrow 17"/>
          <p:cNvSpPr/>
          <p:nvPr/>
        </p:nvSpPr>
        <p:spPr>
          <a:xfrm flipH="1">
            <a:off x="5029200" y="3099176"/>
            <a:ext cx="685800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447800" y="5779008"/>
            <a:ext cx="3200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Q</a:t>
            </a:r>
            <a:r>
              <a:rPr lang="en-US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  <a:sym typeface="Symbol"/>
              </a:rPr>
              <a:t></a:t>
            </a:r>
            <a:r>
              <a:rPr lang="en-US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অমূলদ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0" name="Left-Up Arrow 19"/>
          <p:cNvSpPr/>
          <p:nvPr/>
        </p:nvSpPr>
        <p:spPr>
          <a:xfrm flipH="1">
            <a:off x="457200" y="5626608"/>
            <a:ext cx="685800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91200" y="5638800"/>
            <a:ext cx="3124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Q</a:t>
            </a:r>
            <a:r>
              <a:rPr lang="en-US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মূলদ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2" name="Left-Up Arrow 21"/>
          <p:cNvSpPr/>
          <p:nvPr/>
        </p:nvSpPr>
        <p:spPr>
          <a:xfrm flipH="1">
            <a:off x="5067300" y="5486400"/>
            <a:ext cx="571500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371600" y="4525368"/>
            <a:ext cx="3200400" cy="742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দশমিকের পর সংখ্যার পুনরাবৃত্তি ঘটবে না।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6" name="Left-Up Arrow 25"/>
          <p:cNvSpPr/>
          <p:nvPr/>
        </p:nvSpPr>
        <p:spPr>
          <a:xfrm flipH="1">
            <a:off x="457200" y="4506032"/>
            <a:ext cx="685800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867400" y="4372968"/>
            <a:ext cx="3124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8" name="Left-Up Arrow 27"/>
          <p:cNvSpPr/>
          <p:nvPr/>
        </p:nvSpPr>
        <p:spPr>
          <a:xfrm flipH="1">
            <a:off x="5067300" y="4365824"/>
            <a:ext cx="571500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372968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দশমিকের পর সংখ্যার </a:t>
            </a:r>
          </a:p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পুনরাবৃত্তি ঘটবে ।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799" y="1379082"/>
            <a:ext cx="2020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০ </a:t>
            </a:r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</a:rPr>
              <a:t>576</a:t>
            </a:r>
            <a:endParaRPr lang="en-US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pic>
        <p:nvPicPr>
          <p:cNvPr id="24" name="Picture 2" descr="E:\digital trainning\saifur pic\images 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419" y="1248768"/>
            <a:ext cx="698381" cy="7449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134979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=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3.14159265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90431"/>
              </p:ext>
            </p:extLst>
          </p:nvPr>
        </p:nvGraphicFramePr>
        <p:xfrm>
          <a:off x="557213" y="500063"/>
          <a:ext cx="7302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AutoShap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500063"/>
                        <a:ext cx="7302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62717"/>
              </p:ext>
            </p:extLst>
          </p:nvPr>
        </p:nvGraphicFramePr>
        <p:xfrm>
          <a:off x="1524000" y="533400"/>
          <a:ext cx="660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5" imgW="241200" imgH="215640" progId="Equation.3">
                  <p:embed/>
                </p:oleObj>
              </mc:Choice>
              <mc:Fallback>
                <p:oleObj name="Equation" r:id="rId5" imgW="241200" imgH="2156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6604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/>
      <p:bldP spid="2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29000" y="381000"/>
            <a:ext cx="1600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বাস্তব সংখ্যা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46443" y="1176010"/>
            <a:ext cx="61828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29282" y="1176010"/>
            <a:ext cx="0" cy="3548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46443" y="1176010"/>
            <a:ext cx="0" cy="1091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696" y="904220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85547" y="2267971"/>
            <a:ext cx="990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মূলদ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4734580"/>
            <a:ext cx="116062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মূলদ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14400" y="3086669"/>
            <a:ext cx="426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81600" y="3086669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14400" y="3086669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51561" y="2819400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5300" y="3429000"/>
            <a:ext cx="990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পূর্ণ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200" y="3439180"/>
            <a:ext cx="990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9996" y="4038600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33400" y="4382069"/>
            <a:ext cx="2819400" cy="342331"/>
            <a:chOff x="1524000" y="1295400"/>
            <a:chExt cx="5638800" cy="34233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524000" y="1295400"/>
              <a:ext cx="5638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162800" y="1295400"/>
              <a:ext cx="0" cy="3423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07592" y="1295400"/>
              <a:ext cx="0" cy="3423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>
            <a:off x="2186282" y="4382069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08996" y="4305869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94996" y="4305869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08996" y="4305869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23396" y="4007324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000" y="4742625"/>
            <a:ext cx="914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ধনাত্বক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54791" y="4648200"/>
            <a:ext cx="78360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9400" y="4774498"/>
            <a:ext cx="990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ঋণাত্বক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7276" y="4734580"/>
            <a:ext cx="124052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সাধারণ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0" y="4734580"/>
            <a:ext cx="11049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239000" y="485627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291509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প্রমাণ কর যে,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1781"/>
            <a:ext cx="8305800" cy="268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7" y="1981200"/>
            <a:ext cx="891724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7093"/>
            <a:ext cx="8915400" cy="26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1752600"/>
            <a:ext cx="60465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en-US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676400"/>
            <a:ext cx="73129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3352800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.576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038" y="5172164"/>
            <a:ext cx="113364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baseline="30000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6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en-US" sz="8000" b="1" baseline="-25000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400" b="1" baseline="-25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82880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618875"/>
            <a:ext cx="13831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4743271"/>
            <a:ext cx="6158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429000"/>
            <a:ext cx="627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4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8474" y="2895600"/>
            <a:ext cx="7377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447800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2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2675" y="2514600"/>
            <a:ext cx="11769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-5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124271"/>
            <a:ext cx="912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.4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9008" y="4572000"/>
            <a:ext cx="2694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.433..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457200"/>
            <a:ext cx="8064909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398693"/>
            <a:ext cx="6172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প্রমাণ কর যে,            একটি অমূলদ সংখ্যা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55103"/>
              </p:ext>
            </p:extLst>
          </p:nvPr>
        </p:nvGraphicFramePr>
        <p:xfrm>
          <a:off x="2651801" y="2347001"/>
          <a:ext cx="624799" cy="62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801" y="2347001"/>
                        <a:ext cx="624799" cy="62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721079" y="408704"/>
            <a:ext cx="2841521" cy="8104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বাড়ির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6629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 মানুষকে দক্ষ করে তুলে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745651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2740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533400"/>
            <a:ext cx="53572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219670"/>
            <a:ext cx="60465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en-US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203537"/>
            <a:ext cx="71686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sz="1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838200"/>
            <a:ext cx="14221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.576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838200"/>
            <a:ext cx="8258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en-US" sz="4800" b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2000" b="1" cap="all" baseline="-25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33400" y="990600"/>
            <a:ext cx="113364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baseline="30000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6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en-US" sz="8000" b="1" baseline="-25000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400" b="1" baseline="-25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15240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28600"/>
            <a:ext cx="747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6443" y="568404"/>
            <a:ext cx="8739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-4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5600" y="476071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24600" y="914400"/>
            <a:ext cx="627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4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152400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29600" y="152400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2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48600" y="1066800"/>
            <a:ext cx="10118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-5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1800" y="990600"/>
            <a:ext cx="912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.4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304800" y="152400"/>
            <a:ext cx="2895600" cy="2057400"/>
          </a:xfrm>
          <a:prstGeom prst="cloudCallout">
            <a:avLst>
              <a:gd name="adj1" fmla="val 52738"/>
              <a:gd name="adj2" fmla="val 7656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সংখ্যার ঝুড়ি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5791200" y="304800"/>
            <a:ext cx="3276600" cy="2286000"/>
          </a:xfrm>
          <a:prstGeom prst="cloudCallout">
            <a:avLst>
              <a:gd name="adj1" fmla="val -45288"/>
              <a:gd name="adj2" fmla="val 8350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সংখ্যার ঝুড়ি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 0.19912 C 0.15296 0.22132 0.17101 0.24376 0.20261 0.28377 C 0.23421 0.32377 0.2974 0.392 0.32448 0.43941 C 0.35157 0.48659 0.35834 0.52752 0.36511 0.5684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8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7909 C -0.17882 0.08696 -0.246 0.09505 -0.24791 0.14709 C -0.24982 0.19912 -0.18646 0.29533 -0.12291 0.39154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5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14801 C -0.00382 0.16813 0.05816 0.18848 0.08403 0.25902 C 0.11007 0.32909 0.08854 0.51781 0.08976 0.56961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21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6 0.37037 C -0.03559 0.41598 0.01858 0.46181 0.00608 0.5301 C -0.00642 0.59838 -0.13681 0.73843 -0.16476 0.7801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37442 C 0.04305 0.48011 0.08698 0.5858 0.10746 0.63414 C 0.12795 0.68247 0.125 0.67345 0.12205 0.66466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6 0.33696 C -0.21511 0.46254 -0.24844 0.58812 -0.26181 0.638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5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35625 C 0.04653 0.43541 0.08906 0.51481 0.10729 0.57847 C 0.12552 0.64213 0.11215 0.71134 0.11354 0.73819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24583 C -0.07708 0.26782 -0.09687 0.28981 -0.08941 0.3375 C -0.08194 0.38518 -0.04722 0.45856 -0.01232 0.53194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1 0.32123 C 0.09357 0.39015 0.05434 0.45906 0.03489 0.49491 C 0.01545 0.53076 0.0184 0.51087 0.01614 0.53654 C 0.01389 0.56221 0.01979 0.62881 0.02135 0.64917 C 0.02291 0.66952 0.02413 0.6642 0.02552 0.65888 " pathEditMode="relative" rAng="0" ptsTypes="aaaaA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 0.15911 C -0.10521 0.19426 -0.12031 0.22964 -0.10468 0.2759 C -0.08906 0.32192 -0.01632 0.40633 0.00365 0.43547 C 0.02344 0.46461 0.01285 0.44819 0.01493 0.45074 " pathEditMode="relative" rAng="0" ptsTypes="aaaA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5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303 C -0.0401 0.02174 -0.05521 0.074 -0.09167 0.13367 C -0.12812 0.1931 -0.21823 0.29463 -0.24375 0.32655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31013 C 0.09062 0.38576 0.13559 0.46138 0.1625 0.51157 C 0.18941 0.56175 0.19965 0.59482 0.20729 0.61171 " pathEditMode="relative" rAng="0" ptsTypes="a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13195 C -0.00052 0.19075 0.0066 0.24977 -0.02309 0.325 C -0.05277 0.40024 -0.11927 0.49167 -0.18559 0.58334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198 0.25232 C -0.00417 0.32771 -0.02031 0.4031 -0.05573 0.48428 C -0.09115 0.56522 -0.14584 0.65172 -0.20052 0.73844 " pathEditMode="relative" rAng="0" ptsTypes="aaA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4 0.0858 C 0.08316 0.18086 0.06875 0.27637 0.0592 0.33141 C 0.04965 0.38691 0.05 0.39154 0.04045 0.41767 C 0.0309 0.44381 0.0184 0.47572 0.00191 0.48867 C -0.01459 0.50162 -0.03663 0.49862 -0.05851 0.49561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20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8" grpId="0"/>
      <p:bldP spid="23" grpId="0"/>
      <p:bldP spid="24" grpId="0"/>
      <p:bldP spid="25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702004"/>
            <a:ext cx="3048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সংখ্যা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381000"/>
            <a:ext cx="1066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১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382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676400"/>
            <a:ext cx="8305800" cy="47145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n-B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1।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সংখ্যা কি বলতে পারবে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বাস্তব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শ্রেনিবিন্যাস করতে পারবে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lang="bn-BD" sz="320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মূলদ ও অমূলদ সনাক্ত করতে পারবে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igital trainning\saifur pic\220px-Three_appl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97907"/>
            <a:ext cx="1524000" cy="100729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8636"/>
            <a:ext cx="1600200" cy="9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21707"/>
            <a:ext cx="1371600" cy="100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3784937"/>
            <a:ext cx="7296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0974" y="3861137"/>
            <a:ext cx="8034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7946" y="3657600"/>
            <a:ext cx="7120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914400"/>
            <a:ext cx="6400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স্বাভাবিক সংখ্যা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029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গণনা কারী সংখ্যা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9600" y="5105400"/>
            <a:ext cx="914400" cy="6858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"/>
            <a:ext cx="1447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3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3962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</a:rPr>
              <a:t>স্বাভাবিক </a:t>
            </a:r>
            <a:r>
              <a:rPr lang="bn-BD" sz="2800" dirty="0">
                <a:solidFill>
                  <a:srgbClr val="0000CC"/>
                </a:solidFill>
              </a:rPr>
              <a:t>সংখ্যার সেট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40468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N={1, 2, 3, 4, 5, 6, 7 ..  .. .. .. .. .. }</a:t>
            </a:r>
            <a:r>
              <a:rPr lang="bn-BD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81670"/>
            <a:ext cx="6400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পূর্ণ সংখ্যা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304800" y="533400"/>
            <a:ext cx="1142999" cy="14763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2971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ভগ্নাংশ থাকবে না।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3048000"/>
            <a:ext cx="914400" cy="6858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45720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পরপর দুটি সংখ্যার পার্থক্য </a:t>
            </a:r>
            <a:r>
              <a:rPr lang="en-US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00CC00"/>
                </a:solidFill>
                <a:cs typeface="NikoshBAN" pitchFamily="2" charset="0"/>
              </a:rPr>
              <a:t>1</a:t>
            </a:r>
            <a:r>
              <a:rPr lang="en-US" sz="4000" b="1" dirty="0" smtClean="0">
                <a:solidFill>
                  <a:srgbClr val="00CC00"/>
                </a:solidFill>
                <a:cs typeface="NikoshBAN" pitchFamily="2" charset="0"/>
              </a:rPr>
              <a:t> </a:t>
            </a:r>
            <a:endParaRPr lang="en-US" sz="4000" b="1" dirty="0">
              <a:solidFill>
                <a:srgbClr val="00CC00"/>
              </a:solidFill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4876800"/>
            <a:ext cx="914400" cy="6858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2667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সেট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17132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Z={ .. .. .. -4, -3, -2, -1, 0,1, 2, 3, 4, 5, 6, 7 ..  .. .. .. .. .. }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2052</TotalTime>
  <Words>290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Wingdings</vt:lpstr>
      <vt:lpstr>Vrinda</vt:lpstr>
      <vt:lpstr>Franklin Gothic Medium</vt:lpstr>
      <vt:lpstr>Tw Cen MT</vt:lpstr>
      <vt:lpstr>Times New Roman</vt:lpstr>
      <vt:lpstr>Calibri</vt:lpstr>
      <vt:lpstr>Tunga</vt:lpstr>
      <vt:lpstr>Franklin Gothic Book</vt:lpstr>
      <vt:lpstr>Verdana</vt:lpstr>
      <vt:lpstr>Symbol</vt:lpstr>
      <vt:lpstr>NikoshBAN</vt:lpstr>
      <vt:lpstr>Wingdings 2</vt:lpstr>
      <vt:lpstr>Aspect</vt:lpstr>
      <vt:lpstr>Median</vt:lpstr>
      <vt:lpstr>Angles</vt:lpstr>
      <vt:lpstr>1_Angles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Fazla Masud</cp:lastModifiedBy>
  <cp:revision>368</cp:revision>
  <dcterms:created xsi:type="dcterms:W3CDTF">2006-08-16T00:00:00Z</dcterms:created>
  <dcterms:modified xsi:type="dcterms:W3CDTF">2016-12-24T14:26:14Z</dcterms:modified>
</cp:coreProperties>
</file>